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y="5143500" cx="9144000"/>
  <p:notesSz cx="6858000" cy="9144000"/>
  <p:embeddedFontLst>
    <p:embeddedFont>
      <p:font typeface="Ubuntu"/>
      <p:regular r:id="rId73"/>
      <p:bold r:id="rId74"/>
      <p:italic r:id="rId75"/>
      <p:boldItalic r:id="rId76"/>
    </p:embeddedFont>
    <p:embeddedFont>
      <p:font typeface="Proxima Nova"/>
      <p:regular r:id="rId77"/>
      <p:bold r:id="rId78"/>
      <p:italic r:id="rId79"/>
      <p:boldItalic r:id="rId80"/>
    </p:embeddedFont>
    <p:embeddedFont>
      <p:font typeface="Alfa Slab One"/>
      <p:regular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ProximaNova-boldItalic.fntdata"/><Relationship Id="rId81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Ubuntu-regular.fntdata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Ubuntu-italic.fntdata"/><Relationship Id="rId30" Type="http://schemas.openxmlformats.org/officeDocument/2006/relationships/slide" Target="slides/slide26.xml"/><Relationship Id="rId74" Type="http://schemas.openxmlformats.org/officeDocument/2006/relationships/font" Target="fonts/Ubuntu-bold.fntdata"/><Relationship Id="rId33" Type="http://schemas.openxmlformats.org/officeDocument/2006/relationships/slide" Target="slides/slide29.xml"/><Relationship Id="rId77" Type="http://schemas.openxmlformats.org/officeDocument/2006/relationships/font" Target="fonts/ProximaNova-regular.fntdata"/><Relationship Id="rId32" Type="http://schemas.openxmlformats.org/officeDocument/2006/relationships/slide" Target="slides/slide28.xml"/><Relationship Id="rId76" Type="http://schemas.openxmlformats.org/officeDocument/2006/relationships/font" Target="fonts/Ubuntu-boldItalic.fntdata"/><Relationship Id="rId35" Type="http://schemas.openxmlformats.org/officeDocument/2006/relationships/slide" Target="slides/slide31.xml"/><Relationship Id="rId79" Type="http://schemas.openxmlformats.org/officeDocument/2006/relationships/font" Target="fonts/ProximaNova-italic.fntdata"/><Relationship Id="rId34" Type="http://schemas.openxmlformats.org/officeDocument/2006/relationships/slide" Target="slides/slide30.xml"/><Relationship Id="rId78" Type="http://schemas.openxmlformats.org/officeDocument/2006/relationships/font" Target="fonts/ProximaNova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5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robots.ox.ac.uk/~vedaldi/assets/pubs/parkhi12cat.pdf" TargetMode="External"/><Relationship Id="rId4" Type="http://schemas.openxmlformats.org/officeDocument/2006/relationships/hyperlink" Target="https://www.kaggle.com/c/dogs-vs-cats" TargetMode="External"/><Relationship Id="rId5" Type="http://schemas.openxmlformats.org/officeDocument/2006/relationships/hyperlink" Target="http://research.microsoft.com/en-us/um/redmond/projects/asirra/" TargetMode="External"/><Relationship Id="rId6" Type="http://schemas.openxmlformats.org/officeDocument/2006/relationships/hyperlink" Target="https://www.captionbot.ai/" TargetMode="External"/><Relationship Id="rId7" Type="http://schemas.openxmlformats.org/officeDocument/2006/relationships/hyperlink" Target="http://www.ece.uprm.edu/~manian/ImageAnalysis4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subTitle"/>
          </p:nvPr>
        </p:nvSpPr>
        <p:spPr>
          <a:xfrm>
            <a:off x="1600425" y="32114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rather interesting MA611 project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" sz="14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000" strike="sng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Ryan Zhang, Danjie Zhao, Yuge Xiao, Jess Zhang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0" y="0"/>
            <a:ext cx="8520600" cy="285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Dimension reduction and feature extraction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 using </a:t>
            </a:r>
            <a:r>
              <a:rPr b="1"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wavelet</a:t>
            </a: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method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159" name="Shape 159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125" y="1999671"/>
            <a:ext cx="3513749" cy="266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 rot="10800000">
            <a:off x="1070150" y="1793996"/>
            <a:ext cx="1790400" cy="1555500"/>
          </a:xfrm>
          <a:prstGeom prst="curvedConnector3">
            <a:avLst>
              <a:gd fmla="val 5435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5" name="Shape 165"/>
          <p:cNvSpPr txBox="1"/>
          <p:nvPr/>
        </p:nvSpPr>
        <p:spPr>
          <a:xfrm>
            <a:off x="6450375" y="2201075"/>
            <a:ext cx="98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 Cats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100 Dogs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" name="Shape 177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9" name="Shape 179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125" y="1999671"/>
            <a:ext cx="3513749" cy="266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/>
          <p:nvPr/>
        </p:nvCxnSpPr>
        <p:spPr>
          <a:xfrm rot="10800000">
            <a:off x="1070150" y="1793996"/>
            <a:ext cx="1790400" cy="1555500"/>
          </a:xfrm>
          <a:prstGeom prst="curvedConnector3">
            <a:avLst>
              <a:gd fmla="val 5435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/>
          <p:nvPr/>
        </p:nvSpPr>
        <p:spPr>
          <a:xfrm>
            <a:off x="3924100" y="3243075"/>
            <a:ext cx="693900" cy="8109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83" name="Shape 183"/>
          <p:cNvSpPr txBox="1"/>
          <p:nvPr/>
        </p:nvSpPr>
        <p:spPr>
          <a:xfrm>
            <a:off x="6450375" y="2201075"/>
            <a:ext cx="13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 Cats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100 Dogs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doge included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194" name="Shape 194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7" name="Shape 197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49" y="3188674"/>
            <a:ext cx="1326324" cy="12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279350" y="246702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Original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cxnSp>
        <p:nvCxnSpPr>
          <p:cNvPr id="200" name="Shape 200"/>
          <p:cNvCxnSpPr>
            <a:stCxn id="201" idx="0"/>
          </p:cNvCxnSpPr>
          <p:nvPr/>
        </p:nvCxnSpPr>
        <p:spPr>
          <a:xfrm rot="10800000">
            <a:off x="2840850" y="1725450"/>
            <a:ext cx="1475700" cy="64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/>
          <p:nvPr/>
        </p:nvSpPr>
        <p:spPr>
          <a:xfrm>
            <a:off x="914550" y="2367450"/>
            <a:ext cx="6804000" cy="22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4" name="Shape 214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5" name="Shape 215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6" name="Shape 216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49" y="3188674"/>
            <a:ext cx="1326324" cy="1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62" y="3183312"/>
            <a:ext cx="1326324" cy="1215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/>
          <p:nvPr/>
        </p:nvCxnSpPr>
        <p:spPr>
          <a:xfrm>
            <a:off x="2745225" y="3791212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1279350" y="246702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Original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3654725" y="2365325"/>
            <a:ext cx="126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Greyscale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Resize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Renormalize</a:t>
            </a:r>
          </a:p>
        </p:txBody>
      </p:sp>
      <p:cxnSp>
        <p:nvCxnSpPr>
          <p:cNvPr id="222" name="Shape 222"/>
          <p:cNvCxnSpPr>
            <a:stCxn id="223" idx="0"/>
          </p:cNvCxnSpPr>
          <p:nvPr/>
        </p:nvCxnSpPr>
        <p:spPr>
          <a:xfrm rot="10800000">
            <a:off x="2840850" y="1725450"/>
            <a:ext cx="1475700" cy="64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4" name="Shape 224"/>
          <p:cNvSpPr/>
          <p:nvPr/>
        </p:nvSpPr>
        <p:spPr>
          <a:xfrm>
            <a:off x="914550" y="2367450"/>
            <a:ext cx="6804000" cy="22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235" name="Shape 235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6" name="Shape 236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7" name="Shape 237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8" name="Shape 238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49" y="3188674"/>
            <a:ext cx="1326324" cy="1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62" y="3183312"/>
            <a:ext cx="1326324" cy="121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024" y="3183324"/>
            <a:ext cx="1295643" cy="12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279350" y="246702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Original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654725" y="2365325"/>
            <a:ext cx="126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Greyscale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Resize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Renormalize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6043650" y="2566775"/>
            <a:ext cx="1268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Magic!!!</a:t>
            </a:r>
          </a:p>
        </p:txBody>
      </p:sp>
      <p:cxnSp>
        <p:nvCxnSpPr>
          <p:cNvPr id="245" name="Shape 245"/>
          <p:cNvCxnSpPr>
            <a:stCxn id="246" idx="0"/>
          </p:cNvCxnSpPr>
          <p:nvPr/>
        </p:nvCxnSpPr>
        <p:spPr>
          <a:xfrm rot="10800000">
            <a:off x="2840850" y="1725450"/>
            <a:ext cx="1475700" cy="64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7" name="Shape 247"/>
          <p:cNvCxnSpPr/>
          <p:nvPr/>
        </p:nvCxnSpPr>
        <p:spPr>
          <a:xfrm>
            <a:off x="5245600" y="3791212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8" name="Shape 248"/>
          <p:cNvCxnSpPr/>
          <p:nvPr/>
        </p:nvCxnSpPr>
        <p:spPr>
          <a:xfrm>
            <a:off x="2745225" y="3791212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49" name="Shape 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5601" y="3479873"/>
            <a:ext cx="648599" cy="7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914550" y="2367450"/>
            <a:ext cx="6804000" cy="22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261" name="Shape 261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2" name="Shape 262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4" name="Shape 264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49" y="3188674"/>
            <a:ext cx="1326324" cy="1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62" y="3183312"/>
            <a:ext cx="1326324" cy="121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024" y="3183324"/>
            <a:ext cx="1295643" cy="12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279350" y="246702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Original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3654725" y="2365325"/>
            <a:ext cx="1268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Greyscale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Resize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Renormalize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043650" y="2467025"/>
            <a:ext cx="12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trike="sngStrike"/>
              <a:t>Magic!!!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Wavelet</a:t>
            </a:r>
          </a:p>
        </p:txBody>
      </p:sp>
      <p:cxnSp>
        <p:nvCxnSpPr>
          <p:cNvPr id="271" name="Shape 271"/>
          <p:cNvCxnSpPr>
            <a:stCxn id="272" idx="0"/>
          </p:cNvCxnSpPr>
          <p:nvPr/>
        </p:nvCxnSpPr>
        <p:spPr>
          <a:xfrm rot="10800000">
            <a:off x="2840850" y="1725450"/>
            <a:ext cx="1475700" cy="64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3" name="Shape 273"/>
          <p:cNvCxnSpPr/>
          <p:nvPr/>
        </p:nvCxnSpPr>
        <p:spPr>
          <a:xfrm>
            <a:off x="5245600" y="3791212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4" name="Shape 274"/>
          <p:cNvCxnSpPr/>
          <p:nvPr/>
        </p:nvCxnSpPr>
        <p:spPr>
          <a:xfrm>
            <a:off x="2745225" y="3791212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5" name="Shape 275"/>
          <p:cNvSpPr/>
          <p:nvPr/>
        </p:nvSpPr>
        <p:spPr>
          <a:xfrm>
            <a:off x="914550" y="2367450"/>
            <a:ext cx="6804000" cy="22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6546150" y="4282475"/>
            <a:ext cx="2471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/>
              <a:t>* not exactly what we get</a:t>
            </a:r>
            <a:br>
              <a:rPr lang="en" sz="700"/>
            </a:br>
            <a:r>
              <a:rPr lang="en" sz="700"/>
              <a:t>   simply an illustration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Building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8" name="Shape 288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9" name="Shape 289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0" name="Shape 290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 tuned a random forest model using cross validation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It will be used for prediction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Building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302" name="Shape 302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3" name="Shape 303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 tuned a random forest model using cross validation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It will be used for prediction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 also built a KNN model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For finding </a:t>
            </a:r>
            <a:r>
              <a:rPr i="1" lang="en">
                <a:solidFill>
                  <a:srgbClr val="000000"/>
                </a:solidFill>
              </a:rPr>
              <a:t>similar</a:t>
            </a:r>
            <a:r>
              <a:rPr lang="en">
                <a:solidFill>
                  <a:srgbClr val="000000"/>
                </a:solidFill>
              </a:rPr>
              <a:t> cats or dogs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(not very good though, just for fun)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Product</a:t>
            </a:r>
          </a:p>
        </p:txBody>
      </p:sp>
      <p:cxnSp>
        <p:nvCxnSpPr>
          <p:cNvPr id="317" name="Shape 317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8" name="Shape 318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9" name="Shape 319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overall OOB estimates for error rate is 24%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Collection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Processing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Building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Testing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</a:t>
            </a:r>
          </a:p>
        </p:txBody>
      </p:sp>
      <p:cxnSp>
        <p:nvCxnSpPr>
          <p:cNvPr id="332" name="Shape 332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3" name="Shape 333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4" name="Shape 334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5" name="Shape 335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6" name="Shape 336"/>
          <p:cNvSpPr txBox="1"/>
          <p:nvPr/>
        </p:nvSpPr>
        <p:spPr>
          <a:xfrm>
            <a:off x="771850" y="2270150"/>
            <a:ext cx="6069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 web application which we will show later on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1166250" y="304125"/>
            <a:ext cx="63654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Verdana"/>
                <a:ea typeface="Verdana"/>
                <a:cs typeface="Verdana"/>
                <a:sym typeface="Verdana"/>
              </a:rPr>
              <a:t>Is it a DOG or a CAT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250" y="1169262"/>
            <a:ext cx="62484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3323725" y="1654975"/>
            <a:ext cx="1339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hard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1311525" y="1434650"/>
            <a:ext cx="714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Wow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5036100" y="3055900"/>
            <a:ext cx="3955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This is serious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1627500" y="1975675"/>
            <a:ext cx="1174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E0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E0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doing</a:t>
            </a:r>
            <a:r>
              <a:rPr lang="en" sz="11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3282525" y="2403500"/>
            <a:ext cx="879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D9EEB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1200">
                <a:solidFill>
                  <a:srgbClr val="6D9EEB"/>
                </a:solidFill>
                <a:latin typeface="Comic Sans MS"/>
                <a:ea typeface="Comic Sans MS"/>
                <a:cs typeface="Comic Sans MS"/>
                <a:sym typeface="Comic Sans MS"/>
              </a:rPr>
              <a:t>oncern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286750" y="2674762"/>
            <a:ext cx="1682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1C232"/>
                </a:solidFill>
              </a:rPr>
              <a:t>w-a-v-e-l-e-t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1C232"/>
                </a:solidFill>
              </a:rPr>
              <a:t>is not for this task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Welcome to the magician bootcamp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62" y="1162050"/>
            <a:ext cx="4105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99" y="1537199"/>
            <a:ext cx="2679949" cy="25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5088200" y="3025550"/>
            <a:ext cx="1341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Excuse me?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89" y="1744250"/>
            <a:ext cx="2593099" cy="25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3108100" y="1282850"/>
            <a:ext cx="2724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image of the number 1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744" y="1701725"/>
            <a:ext cx="2573598" cy="25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405725" y="4292436"/>
            <a:ext cx="446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12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2778219" y="2767575"/>
            <a:ext cx="446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678850" y="1240325"/>
            <a:ext cx="3996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Essentially, it is a 12 by 12 grid filled with ink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225" y="1788625"/>
            <a:ext cx="2973500" cy="28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671575" y="1367875"/>
            <a:ext cx="3894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Turned out to be a 12 by 12 matrix in computer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5" y="1895412"/>
            <a:ext cx="2739049" cy="27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2979675" y="1266926"/>
            <a:ext cx="3955500" cy="6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Forget that you are a human and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pretend that you are a scanner just for now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treat image like a time series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1" y="1166114"/>
            <a:ext cx="2193250" cy="21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3530600" y="2032050"/>
            <a:ext cx="1773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the eyes of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139700" y="3507775"/>
            <a:ext cx="760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is:      255,255,255,255,...,255,0,0,255,255,...,255,0,255,0,255,255,...,255 </a:t>
            </a:r>
          </a:p>
        </p:txBody>
      </p:sp>
      <p:cxnSp>
        <p:nvCxnSpPr>
          <p:cNvPr id="393" name="Shape 393"/>
          <p:cNvCxnSpPr/>
          <p:nvPr/>
        </p:nvCxnSpPr>
        <p:spPr>
          <a:xfrm>
            <a:off x="1860725" y="4015925"/>
            <a:ext cx="49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4" name="Shape 394"/>
          <p:cNvCxnSpPr/>
          <p:nvPr/>
        </p:nvCxnSpPr>
        <p:spPr>
          <a:xfrm rot="10800000">
            <a:off x="1835190" y="3895025"/>
            <a:ext cx="3240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5" name="Shape 395"/>
          <p:cNvCxnSpPr/>
          <p:nvPr/>
        </p:nvCxnSpPr>
        <p:spPr>
          <a:xfrm flipH="1" rot="10800000">
            <a:off x="6811950" y="3874600"/>
            <a:ext cx="39600" cy="1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6" name="Shape 396"/>
          <p:cNvSpPr txBox="1"/>
          <p:nvPr/>
        </p:nvSpPr>
        <p:spPr>
          <a:xfrm>
            <a:off x="3718325" y="4098325"/>
            <a:ext cx="1236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144 numbers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985" y="1350879"/>
            <a:ext cx="1693636" cy="170646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2549915" y="3057350"/>
            <a:ext cx="506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12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448701" y="1921825"/>
            <a:ext cx="506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12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Take a look at the correlogram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20" y="1008474"/>
            <a:ext cx="1602550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326" y="1008474"/>
            <a:ext cx="5200347" cy="160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Shape 407"/>
          <p:cNvCxnSpPr/>
          <p:nvPr/>
        </p:nvCxnSpPr>
        <p:spPr>
          <a:xfrm>
            <a:off x="2606625" y="1826925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Take a look at the correlograms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95" y="1021274"/>
            <a:ext cx="1602550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99" y="2769774"/>
            <a:ext cx="1602549" cy="160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51" y="1021274"/>
            <a:ext cx="5200347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450" y="2769775"/>
            <a:ext cx="5160200" cy="15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Shape 417"/>
          <p:cNvCxnSpPr/>
          <p:nvPr/>
        </p:nvCxnSpPr>
        <p:spPr>
          <a:xfrm>
            <a:off x="2564900" y="182255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/>
          <p:nvPr/>
        </p:nvCxnSpPr>
        <p:spPr>
          <a:xfrm>
            <a:off x="2564900" y="357105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build a classifier for dog and cat ?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number is it?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84" y="1021274"/>
            <a:ext cx="5200347" cy="160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Shape 425"/>
          <p:cNvCxnSpPr>
            <a:stCxn id="424" idx="3"/>
          </p:cNvCxnSpPr>
          <p:nvPr/>
        </p:nvCxnSpPr>
        <p:spPr>
          <a:xfrm>
            <a:off x="5805931" y="1822549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6" name="Shape 426"/>
          <p:cNvSpPr txBox="1"/>
          <p:nvPr/>
        </p:nvSpPr>
        <p:spPr>
          <a:xfrm>
            <a:off x="6552600" y="1591850"/>
            <a:ext cx="1950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Hey, this might be a 1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number is it?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84" y="1021274"/>
            <a:ext cx="5200347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82" y="2769775"/>
            <a:ext cx="5160200" cy="15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Shape 434"/>
          <p:cNvCxnSpPr>
            <a:stCxn id="432" idx="3"/>
          </p:cNvCxnSpPr>
          <p:nvPr/>
        </p:nvCxnSpPr>
        <p:spPr>
          <a:xfrm>
            <a:off x="5805931" y="1822549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5" name="Shape 435"/>
          <p:cNvSpPr txBox="1"/>
          <p:nvPr/>
        </p:nvSpPr>
        <p:spPr>
          <a:xfrm>
            <a:off x="6552600" y="1591850"/>
            <a:ext cx="1950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Hey, this might be a 1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6552600" y="3150225"/>
            <a:ext cx="22593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Something is telling me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this might be a 3</a:t>
            </a:r>
          </a:p>
        </p:txBody>
      </p:sp>
      <p:cxnSp>
        <p:nvCxnSpPr>
          <p:cNvPr id="437" name="Shape 437"/>
          <p:cNvCxnSpPr/>
          <p:nvPr/>
        </p:nvCxnSpPr>
        <p:spPr>
          <a:xfrm>
            <a:off x="5792197" y="3498949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Pros and Cons</a:t>
            </a:r>
          </a:p>
        </p:txBody>
      </p:sp>
      <p:cxnSp>
        <p:nvCxnSpPr>
          <p:cNvPr id="443" name="Shape 443"/>
          <p:cNvCxnSpPr/>
          <p:nvPr/>
        </p:nvCxnSpPr>
        <p:spPr>
          <a:xfrm>
            <a:off x="2873647" y="1870959"/>
            <a:ext cx="464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4" name="Shape 444"/>
          <p:cNvSpPr txBox="1"/>
          <p:nvPr/>
        </p:nvSpPr>
        <p:spPr>
          <a:xfrm>
            <a:off x="3407465" y="1640246"/>
            <a:ext cx="1950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definitely a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036225" y="1640250"/>
            <a:ext cx="273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(used 144 pieces of information)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00" y="1017724"/>
            <a:ext cx="1916250" cy="18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Pros and Cons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24" y="3309975"/>
            <a:ext cx="3603650" cy="111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hape 453"/>
          <p:cNvCxnSpPr/>
          <p:nvPr/>
        </p:nvCxnSpPr>
        <p:spPr>
          <a:xfrm>
            <a:off x="3753475" y="3783037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4" name="Shape 454"/>
          <p:cNvSpPr txBox="1"/>
          <p:nvPr/>
        </p:nvSpPr>
        <p:spPr>
          <a:xfrm>
            <a:off x="4178290" y="3596971"/>
            <a:ext cx="1950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Hey, this might be a 1</a:t>
            </a:r>
          </a:p>
        </p:txBody>
      </p:sp>
      <p:cxnSp>
        <p:nvCxnSpPr>
          <p:cNvPr id="455" name="Shape 455"/>
          <p:cNvCxnSpPr/>
          <p:nvPr/>
        </p:nvCxnSpPr>
        <p:spPr>
          <a:xfrm>
            <a:off x="2873647" y="1870959"/>
            <a:ext cx="464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6" name="Shape 456"/>
          <p:cNvSpPr txBox="1"/>
          <p:nvPr/>
        </p:nvSpPr>
        <p:spPr>
          <a:xfrm>
            <a:off x="3407465" y="1640246"/>
            <a:ext cx="1950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definitely a 1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6036225" y="1640250"/>
            <a:ext cx="273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(used 144 pieces of information)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6036225" y="3593981"/>
            <a:ext cx="273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(used 18 pieces of information)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00" y="1017724"/>
            <a:ext cx="1916250" cy="18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416" y="1776022"/>
            <a:ext cx="2355549" cy="20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3516300" y="3786100"/>
            <a:ext cx="2263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My macbook pro is powerful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99" y="1511075"/>
            <a:ext cx="3022549" cy="28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2305575" y="2574300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128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4121250" y="428337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128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6317500" y="2646325"/>
            <a:ext cx="1478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128*128=16384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11700" y="1017725"/>
            <a:ext cx="4371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Our image is actually very small already…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694025" y="1725275"/>
            <a:ext cx="35673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      255 255 255 … 255 255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Cat2      121 126 117 … 117 119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  ⋮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Cat100    255 255 255 … 255 255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      185 184 184 … 184 183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Dog2      138 130 132 …  92  64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　⋮ 　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Dog100    178 179 180 … 181 181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2201775" y="246402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4565975" y="3554375"/>
            <a:ext cx="703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16384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11700" y="1017725"/>
            <a:ext cx="5000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Here is the dimension of our training data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2694025" y="1725275"/>
            <a:ext cx="35673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      255 255 255 … 255 255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Cat2      121 126 117 … 117 119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  ⋮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Cat100    255 255 255 … 255 255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      185 184 184 … 184 183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Dog2      138 130 132 …  92  64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　⋮ 　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Dog100    178 179 180 … 181 181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201775" y="246402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4565975" y="3554375"/>
            <a:ext cx="703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16384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311700" y="1017725"/>
            <a:ext cx="5000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curse of dimensionality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5" y="1313725"/>
            <a:ext cx="2943975" cy="22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2906675" y="1396150"/>
            <a:ext cx="5000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just fit a logistic regression on this thing…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 &lt;- glm(imageLabels~imageMatrix, family = binomial)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2703050" y="2742450"/>
            <a:ext cx="1107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CHALLENGE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ACCEPTED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488125" y="1268400"/>
            <a:ext cx="4196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Tons of warning messages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build a classifier for dog and cat ?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Image recognition is a difficult task for computer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Microsoft Artificial Intelligence: captionbot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99" y="2090724"/>
            <a:ext cx="3097476" cy="29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24" y="2090724"/>
            <a:ext cx="3371075" cy="29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488125" y="1268400"/>
            <a:ext cx="4196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Tons of warning messages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Huge number of NAs for coefficients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488125" y="1268400"/>
            <a:ext cx="4196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Tons of warning messages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Huge number of NAs for coefficients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Even in-sample prediction is tragic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2907287" y="2448650"/>
            <a:ext cx="41964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 Actual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Cat Dog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Cat    36    37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Dog   64    63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040312" y="3279175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Predicted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not directly build model with all information?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598" y="2560551"/>
            <a:ext cx="2492424" cy="22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88125" y="1268400"/>
            <a:ext cx="4196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Tons of warning messages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Huge number of NAs for coefficients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Even in-sample prediction is tragic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2907287" y="2448650"/>
            <a:ext cx="41964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 Actual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Cat Dog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Cat    36    37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Dog   64    63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2040312" y="3279175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Predicted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wavelet can buy us?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738375" y="1580075"/>
            <a:ext cx="35673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      255 255 255 … 255 255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Cat2      121 126 117 … 117 119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  ⋮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Cat100    255 255 255 … 255 255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      185 184 184 … 184 183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Dog2      138 130 132 …  92  64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⋮  　⋮ 　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Dog100    178 179 180 … 181 181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246125" y="231882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2610325" y="3409175"/>
            <a:ext cx="703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16384</a:t>
            </a:r>
          </a:p>
        </p:txBody>
      </p:sp>
      <p:cxnSp>
        <p:nvCxnSpPr>
          <p:cNvPr id="540" name="Shape 540"/>
          <p:cNvCxnSpPr>
            <a:stCxn id="537" idx="3"/>
          </p:cNvCxnSpPr>
          <p:nvPr/>
        </p:nvCxnSpPr>
        <p:spPr>
          <a:xfrm>
            <a:off x="4305675" y="2536775"/>
            <a:ext cx="5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1" name="Shape 541"/>
          <p:cNvSpPr txBox="1"/>
          <p:nvPr/>
        </p:nvSpPr>
        <p:spPr>
          <a:xfrm>
            <a:off x="5549523" y="1453625"/>
            <a:ext cx="31476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   C1   C2 …   Ck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      -411  313 …  563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Cat2      -750  715 … -595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  ⋮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⋮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Cat100    -447 -484 …  295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      -819  820 …  299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Dog2        -8  317 …  271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  ⋮ 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Dog100     295  934 …  310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4966502" y="231882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6948027" y="3448100"/>
            <a:ext cx="703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3792575" y="3952350"/>
            <a:ext cx="5169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C1,C2,...,Ck are wavelet decomposition coefficients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k &lt;&lt; 16384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311700" y="1017725"/>
            <a:ext cx="5000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Reduced the dimensionality of the problem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wavelet?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311700" y="10177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wavelet means small waves</a:t>
            </a:r>
          </a:p>
        </p:txBody>
      </p:sp>
      <p:cxnSp>
        <p:nvCxnSpPr>
          <p:cNvPr id="552" name="Shape 552"/>
          <p:cNvCxnSpPr/>
          <p:nvPr/>
        </p:nvCxnSpPr>
        <p:spPr>
          <a:xfrm>
            <a:off x="1247350" y="3667175"/>
            <a:ext cx="31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3" name="Shape 553"/>
          <p:cNvSpPr txBox="1"/>
          <p:nvPr/>
        </p:nvSpPr>
        <p:spPr>
          <a:xfrm>
            <a:off x="4383900" y="348387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50" y="1538750"/>
            <a:ext cx="31623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wavelet?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311700" y="10177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You can scale a wavelet</a:t>
            </a:r>
          </a:p>
        </p:txBody>
      </p:sp>
      <p:cxnSp>
        <p:nvCxnSpPr>
          <p:cNvPr id="561" name="Shape 561"/>
          <p:cNvCxnSpPr/>
          <p:nvPr/>
        </p:nvCxnSpPr>
        <p:spPr>
          <a:xfrm>
            <a:off x="397850" y="3991575"/>
            <a:ext cx="31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2" name="Shape 562"/>
          <p:cNvSpPr txBox="1"/>
          <p:nvPr/>
        </p:nvSpPr>
        <p:spPr>
          <a:xfrm>
            <a:off x="3548750" y="3732075"/>
            <a:ext cx="26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0" y="1863150"/>
            <a:ext cx="3162300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Shape 564"/>
          <p:cNvCxnSpPr/>
          <p:nvPr/>
        </p:nvCxnSpPr>
        <p:spPr>
          <a:xfrm>
            <a:off x="5236200" y="3991575"/>
            <a:ext cx="31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5" name="Shape 565"/>
          <p:cNvSpPr txBox="1"/>
          <p:nvPr/>
        </p:nvSpPr>
        <p:spPr>
          <a:xfrm>
            <a:off x="8457675" y="3732075"/>
            <a:ext cx="303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566" name="Shape 566"/>
          <p:cNvCxnSpPr/>
          <p:nvPr/>
        </p:nvCxnSpPr>
        <p:spPr>
          <a:xfrm>
            <a:off x="3815150" y="2896900"/>
            <a:ext cx="10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7" name="Shape 567"/>
          <p:cNvSpPr txBox="1"/>
          <p:nvPr/>
        </p:nvSpPr>
        <p:spPr>
          <a:xfrm>
            <a:off x="3785275" y="2552450"/>
            <a:ext cx="965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scale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500" y="1925350"/>
            <a:ext cx="31623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wavelet?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311700" y="10177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You can translate a wavelet</a:t>
            </a:r>
          </a:p>
        </p:txBody>
      </p:sp>
      <p:cxnSp>
        <p:nvCxnSpPr>
          <p:cNvPr id="575" name="Shape 575"/>
          <p:cNvCxnSpPr/>
          <p:nvPr/>
        </p:nvCxnSpPr>
        <p:spPr>
          <a:xfrm>
            <a:off x="397850" y="3991575"/>
            <a:ext cx="31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6" name="Shape 576"/>
          <p:cNvSpPr txBox="1"/>
          <p:nvPr/>
        </p:nvSpPr>
        <p:spPr>
          <a:xfrm>
            <a:off x="3548750" y="3732075"/>
            <a:ext cx="26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0" y="1863150"/>
            <a:ext cx="31623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500" y="1948100"/>
            <a:ext cx="3162300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Shape 579"/>
          <p:cNvCxnSpPr/>
          <p:nvPr/>
        </p:nvCxnSpPr>
        <p:spPr>
          <a:xfrm>
            <a:off x="5236200" y="3991575"/>
            <a:ext cx="31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0" name="Shape 580"/>
          <p:cNvSpPr txBox="1"/>
          <p:nvPr/>
        </p:nvSpPr>
        <p:spPr>
          <a:xfrm>
            <a:off x="8457675" y="3732075"/>
            <a:ext cx="303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581" name="Shape 581"/>
          <p:cNvCxnSpPr/>
          <p:nvPr/>
        </p:nvCxnSpPr>
        <p:spPr>
          <a:xfrm>
            <a:off x="3815150" y="2896900"/>
            <a:ext cx="10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2" name="Shape 582"/>
          <p:cNvSpPr txBox="1"/>
          <p:nvPr/>
        </p:nvSpPr>
        <p:spPr>
          <a:xfrm>
            <a:off x="3785275" y="2552450"/>
            <a:ext cx="965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translate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only two formulas from us today...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311700" y="10177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mother wavelet function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00" y="1536720"/>
            <a:ext cx="3355124" cy="8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only two formulas from us today...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11700" y="101772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mother wavelet function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to calculate coefficients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00" y="1536720"/>
            <a:ext cx="3355124" cy="86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200" y="2972500"/>
            <a:ext cx="3958849" cy="115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Wavelet decomposition coefficients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940" y="1249400"/>
            <a:ext cx="5748132" cy="3317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579225" y="4163475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build a classifier for dog and cat ?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Image recognition is a difficult task for computer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So many serious people trying to solve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70" y="1912600"/>
            <a:ext cx="5752424" cy="25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analogy to regression decomposition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62" y="1614647"/>
            <a:ext cx="5692075" cy="25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analogy to regression decomposition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84" y="1992450"/>
            <a:ext cx="5826824" cy="23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/>
        </p:nvSpPr>
        <p:spPr>
          <a:xfrm>
            <a:off x="311700" y="1107909"/>
            <a:ext cx="41964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Simple linear regression: 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analogy to regression decomposition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311700" y="1107904"/>
            <a:ext cx="4196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Use indicator variables for year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450" y="1975200"/>
            <a:ext cx="6261100" cy="24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analogy to regression decomposition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311700" y="1107909"/>
            <a:ext cx="41964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Use indicator variables for 6 months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00" y="2022700"/>
            <a:ext cx="5938600" cy="23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analogy to regression decomposition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311700" y="1107909"/>
            <a:ext cx="41964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Use indicator variables for 3 months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87" y="1698250"/>
            <a:ext cx="6328824" cy="2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Wavelet decomposition coefficients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75" y="1237124"/>
            <a:ext cx="6023050" cy="34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Putting them side by side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00" y="1615737"/>
            <a:ext cx="3768574" cy="28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975" y="1841400"/>
            <a:ext cx="3599724" cy="22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wavelet bought for us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591623" y="1453625"/>
            <a:ext cx="3147599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   C1   C2 …  C256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      -411  313 …  563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Cat2      -750  715 … -595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  ⋮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⋮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Cat100    -447 -484 …  295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      -819  820 …  299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Dog2        -8  317 …  271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⋮         ⋮     ⋮  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⋱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⋮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Dog100     295  934 …  310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2008602" y="2318825"/>
            <a:ext cx="525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3990127" y="3448100"/>
            <a:ext cx="703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256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198775" y="3884000"/>
            <a:ext cx="6286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C1, C2,...C256 are wavelet decomposition coefficients at the 8th scaling level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311700" y="1017725"/>
            <a:ext cx="5000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Reduced the dimensionality of the problem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 we tuned a random forest model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451925" y="199330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        OOB estimate of  error rate: 24%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Confusion matrix: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      cat dog class.error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cat  76  24   0.2400000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dog 24  76   0.2400000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 we tuned a random forest model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95" y="1638025"/>
            <a:ext cx="2228025" cy="27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/>
        </p:nvSpPr>
        <p:spPr>
          <a:xfrm>
            <a:off x="1451925" y="199330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        OOB estimate of  error rate: 24%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Confusion matrix: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      cat dog class.error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cat  76  24   0.2400000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dog 24  76   0.2400000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build a classifier for dog and cat ?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Image recognition is a difficult task for computer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So many serious people trying to solve it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And it turned out to be challenging....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75" y="2156964"/>
            <a:ext cx="5467553" cy="24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6286499" y="2059175"/>
            <a:ext cx="2269954" cy="10251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Wavelet 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Wait, where is the magic?</a:t>
            </a:r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848" y="1658960"/>
            <a:ext cx="2486424" cy="18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truth is...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25" y="1623945"/>
            <a:ext cx="2156425" cy="18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truth is...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951" y="2219248"/>
            <a:ext cx="648599" cy="7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625" y="1623945"/>
            <a:ext cx="2156425" cy="18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truth is...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25" y="1623945"/>
            <a:ext cx="2156425" cy="18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051" y="1645725"/>
            <a:ext cx="1856175" cy="185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Shape 701"/>
          <p:cNvCxnSpPr/>
          <p:nvPr/>
        </p:nvCxnSpPr>
        <p:spPr>
          <a:xfrm>
            <a:off x="3884250" y="2694925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But don’t be discouraged...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00" y="1566850"/>
            <a:ext cx="2571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But don’t be discouraged...</a:t>
            </a:r>
          </a:p>
        </p:txBody>
      </p:sp>
      <p:pic>
        <p:nvPicPr>
          <p:cNvPr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00" y="1566850"/>
            <a:ext cx="25717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925" y="2604575"/>
            <a:ext cx="3425700" cy="19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>
            <p:ph type="title"/>
          </p:nvPr>
        </p:nvSpPr>
        <p:spPr>
          <a:xfrm>
            <a:off x="3468000" y="2031875"/>
            <a:ext cx="5676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Because wavelet is a powerful tool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Demo time!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311700" y="1152475"/>
            <a:ext cx="8520600" cy="377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Parkhi O. M., et al.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Cats and Dogs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IEEE International Conference on Computer Vision, 2011.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http://www.robots.ox.ac.uk/~vedaldi/assets/pubs/parkhi12cat.pdf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Dogs vs. Cats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https://www.kaggle.com/c/dogs-vs-cats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ASIRRA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http://research.microsoft.com/en-us/um/redmond/projects/asirra/ 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CaptionBot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https://www.captionbot.ai/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Nason, G. P.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Wavelet Methods in Statistics with R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Springer, New York, 2008. 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Kuhn M., Johnson K.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Applied Predictive Modeling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Springer, New York, 2013.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Hastie, T., Tibshirani, R., Friedman, J.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Elements of Statistical Learning: Data Mining, Inference, and Prediction.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Springer, New York, 2009.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Manian, V.,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Feature Extraction and Segmentation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http://www.ece.uprm.edu/~manian/ImageAnalysis4.pdf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Dong X. Y., et al.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Wavelet Transform Based Feature Extraction for Tissue Classification Using Gene Expression Data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Scientific World Journal, 2014. </a:t>
            </a:r>
          </a:p>
          <a:p>
            <a:pPr indent="-2984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Walker J.,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Handbook of Transforms and Data Compression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CRC Press, Boca Raton, 2000.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type="title"/>
          </p:nvPr>
        </p:nvSpPr>
        <p:spPr>
          <a:xfrm>
            <a:off x="3349725" y="1158300"/>
            <a:ext cx="2383800" cy="282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Thank you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and...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34600" y="121377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2140400" y="1179125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833325" y="1213775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Building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380225" y="1282175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7121725" y="1195325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x="1491800" y="1500125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/>
          <p:nvPr/>
        </p:nvCxnSpPr>
        <p:spPr>
          <a:xfrm>
            <a:off x="3220311" y="1500125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/>
          <p:nvPr/>
        </p:nvCxnSpPr>
        <p:spPr>
          <a:xfrm>
            <a:off x="4864536" y="1500125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/>
          <p:nvPr/>
        </p:nvCxnSpPr>
        <p:spPr>
          <a:xfrm>
            <a:off x="6398486" y="1500125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991100"/>
            <a:ext cx="8520600" cy="115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Building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" name="Shape 126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might be a difference: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4553250" y="2432300"/>
            <a:ext cx="1845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where your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time series model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is used in</a:t>
            </a:r>
          </a:p>
        </p:txBody>
      </p:sp>
      <p:cxnSp>
        <p:nvCxnSpPr>
          <p:cNvPr id="129" name="Shape 129"/>
          <p:cNvCxnSpPr>
            <a:stCxn id="128" idx="0"/>
          </p:cNvCxnSpPr>
          <p:nvPr/>
        </p:nvCxnSpPr>
        <p:spPr>
          <a:xfrm rot="10800000">
            <a:off x="4605000" y="1803200"/>
            <a:ext cx="870900" cy="62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Approach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34600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140400" y="1187700"/>
            <a:ext cx="11415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Processing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833325" y="1222350"/>
            <a:ext cx="11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Building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380225" y="1290750"/>
            <a:ext cx="114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121725" y="1203900"/>
            <a:ext cx="89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1491800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" name="Shape 141"/>
          <p:cNvCxnSpPr/>
          <p:nvPr/>
        </p:nvCxnSpPr>
        <p:spPr>
          <a:xfrm>
            <a:off x="3220311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486453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6398486" y="15087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rgbClr val="B7B7B7"/>
              </a:buClr>
            </a:pPr>
            <a:r>
              <a:rPr lang="en">
                <a:solidFill>
                  <a:srgbClr val="999999"/>
                </a:solidFill>
              </a:rPr>
              <a:t>The might be a difference: </a:t>
            </a:r>
            <a:r>
              <a:rPr lang="en">
                <a:solidFill>
                  <a:srgbClr val="B7B7B7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553250" y="2432300"/>
            <a:ext cx="1845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where your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time series model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is used in</a:t>
            </a:r>
          </a:p>
        </p:txBody>
      </p:sp>
      <p:cxnSp>
        <p:nvCxnSpPr>
          <p:cNvPr id="146" name="Shape 146"/>
          <p:cNvCxnSpPr>
            <a:stCxn id="145" idx="0"/>
          </p:cNvCxnSpPr>
          <p:nvPr/>
        </p:nvCxnSpPr>
        <p:spPr>
          <a:xfrm rot="10800000">
            <a:off x="4605000" y="1803200"/>
            <a:ext cx="870900" cy="62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7" name="Shape 147"/>
          <p:cNvSpPr txBox="1"/>
          <p:nvPr/>
        </p:nvSpPr>
        <p:spPr>
          <a:xfrm>
            <a:off x="2111200" y="2954400"/>
            <a:ext cx="18453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where our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time series model</a:t>
            </a:r>
            <a:br>
              <a:rPr b="1" lang="en">
                <a:solidFill>
                  <a:srgbClr val="A61C00"/>
                </a:solidFill>
              </a:rPr>
            </a:br>
            <a:r>
              <a:rPr b="1" lang="en">
                <a:solidFill>
                  <a:srgbClr val="A61C00"/>
                </a:solidFill>
              </a:rPr>
              <a:t>(wavelet)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</a:rPr>
              <a:t>is used in</a:t>
            </a:r>
          </a:p>
        </p:txBody>
      </p:sp>
      <p:cxnSp>
        <p:nvCxnSpPr>
          <p:cNvPr id="148" name="Shape 148"/>
          <p:cNvCxnSpPr>
            <a:stCxn id="147" idx="0"/>
          </p:cNvCxnSpPr>
          <p:nvPr/>
        </p:nvCxnSpPr>
        <p:spPr>
          <a:xfrm rot="10800000">
            <a:off x="2737150" y="1751100"/>
            <a:ext cx="296700" cy="1203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